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60" r:id="rId4"/>
    <p:sldId id="276" r:id="rId5"/>
    <p:sldId id="277" r:id="rId6"/>
    <p:sldId id="257" r:id="rId7"/>
    <p:sldId id="265" r:id="rId8"/>
    <p:sldId id="273" r:id="rId9"/>
    <p:sldId id="262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1" r:id="rId19"/>
    <p:sldId id="275" r:id="rId20"/>
    <p:sldId id="274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95"/>
    <p:restoredTop sz="94674"/>
  </p:normalViewPr>
  <p:slideViewPr>
    <p:cSldViewPr snapToGrid="0" snapToObjects="1">
      <p:cViewPr varScale="1">
        <p:scale>
          <a:sx n="88" d="100"/>
          <a:sy n="88" d="100"/>
        </p:scale>
        <p:origin x="19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nbviewer.jupyt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binder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ybinder.org/v2/gh/losc-tutorial/LOSC_Event_tutorial/mas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Mdt0U6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 dirty="0"/>
              <a:t>Notebooks for python and 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1BAD-ED88-2F4B-A4B7-F6BD5A78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10AF-704A-8E4C-BBA6-D286B4BB9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626261" cy="4023360"/>
          </a:xfrm>
        </p:spPr>
        <p:txBody>
          <a:bodyPr>
            <a:normAutofit/>
          </a:bodyPr>
          <a:lstStyle/>
          <a:p>
            <a:r>
              <a:rPr lang="en-US" sz="1800" dirty="0"/>
              <a:t>Python </a:t>
            </a:r>
            <a:r>
              <a:rPr lang="en-US" sz="1800" dirty="0" err="1"/>
              <a:t>Jupyter</a:t>
            </a:r>
            <a:r>
              <a:rPr lang="en-US" sz="1800" dirty="0"/>
              <a:t> notebooks generally use the </a:t>
            </a:r>
            <a:r>
              <a:rPr lang="en-US" sz="1800" dirty="0" err="1"/>
              <a:t>IPython</a:t>
            </a:r>
            <a:r>
              <a:rPr lang="en-US" sz="1800" dirty="0"/>
              <a:t> kernel, which is an extension of python</a:t>
            </a:r>
          </a:p>
          <a:p>
            <a:r>
              <a:rPr lang="en-US" sz="1800" dirty="0"/>
              <a:t>One major difference: “magic commands”</a:t>
            </a:r>
          </a:p>
          <a:p>
            <a:pPr lvl="1"/>
            <a:r>
              <a:rPr lang="en-US" sz="1800" dirty="0"/>
              <a:t>“Line magics” – single-line commands, starting with %</a:t>
            </a:r>
          </a:p>
          <a:p>
            <a:pPr lvl="1"/>
            <a:r>
              <a:rPr lang="en-US" sz="1800" dirty="0"/>
              <a:t>“Cell magics” – change behavior of a whole cell, starting with %%</a:t>
            </a:r>
          </a:p>
          <a:p>
            <a:r>
              <a:rPr lang="en-US" sz="1800" dirty="0"/>
              <a:t>Some favorites:</a:t>
            </a:r>
          </a:p>
          <a:p>
            <a:pPr lvl="1"/>
            <a:r>
              <a:rPr lang="en-US" sz="1800" dirty="0"/>
              <a:t>%matplotlib inline – use this anytime you use matplotlib, to get plots to show up</a:t>
            </a:r>
          </a:p>
          <a:p>
            <a:pPr lvl="1"/>
            <a:r>
              <a:rPr lang="en-US" sz="1800" dirty="0"/>
              <a:t>%</a:t>
            </a:r>
            <a:r>
              <a:rPr lang="en-US" sz="1800" dirty="0" err="1"/>
              <a:t>who_ls</a:t>
            </a:r>
            <a:r>
              <a:rPr lang="en-US" sz="1800" dirty="0"/>
              <a:t> – list variables currently defined</a:t>
            </a:r>
          </a:p>
          <a:p>
            <a:pPr lvl="1"/>
            <a:r>
              <a:rPr lang="en-US" sz="1800" dirty="0"/>
              <a:t>%</a:t>
            </a:r>
            <a:r>
              <a:rPr lang="en-US" sz="1800" dirty="0" err="1"/>
              <a:t>timeit</a:t>
            </a:r>
            <a:r>
              <a:rPr lang="en-US" sz="1800" dirty="0"/>
              <a:t>, or %%time – measures how long a line or cell takes to run</a:t>
            </a:r>
          </a:p>
          <a:p>
            <a:pPr lvl="1"/>
            <a:r>
              <a:rPr lang="en-US" sz="1800" dirty="0"/>
              <a:t>%run – execute an external .</a:t>
            </a:r>
            <a:r>
              <a:rPr lang="en-US" sz="1800" dirty="0" err="1"/>
              <a:t>py</a:t>
            </a:r>
            <a:r>
              <a:rPr lang="en-US" sz="1800" dirty="0"/>
              <a:t> script</a:t>
            </a:r>
          </a:p>
          <a:p>
            <a:pPr lvl="1"/>
            <a:r>
              <a:rPr lang="en-US" sz="1800" dirty="0"/>
              <a:t>%history – print history of recent commands</a:t>
            </a:r>
          </a:p>
          <a:p>
            <a:pPr lvl="1"/>
            <a:r>
              <a:rPr lang="en-US" sz="1800" dirty="0"/>
              <a:t>%pip – install a new package, without leaving the notebook</a:t>
            </a:r>
          </a:p>
        </p:txBody>
      </p:sp>
    </p:spTree>
    <p:extLst>
      <p:ext uri="{BB962C8B-B14F-4D97-AF65-F5344CB8AC3E}">
        <p14:creationId xmlns:p14="http://schemas.microsoft.com/office/powerpoint/2010/main" val="232060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2DD2D-02A3-7C4D-BC7E-96485946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plain text documents to be rendered with formatting</a:t>
            </a:r>
          </a:p>
          <a:p>
            <a:r>
              <a:rPr lang="en-US" dirty="0"/>
              <a:t>Design goal: remain as readable as possible (unlike HTML)</a:t>
            </a:r>
          </a:p>
          <a:p>
            <a:r>
              <a:rPr lang="en-US" dirty="0"/>
              <a:t>Not specific to </a:t>
            </a:r>
            <a:r>
              <a:rPr lang="en-US" dirty="0" err="1"/>
              <a:t>Jupyter</a:t>
            </a:r>
            <a:r>
              <a:rPr lang="en-US" dirty="0"/>
              <a:t> notebooks – this syntax will show up in multiple tools throughout the course</a:t>
            </a:r>
          </a:p>
        </p:txBody>
      </p:sp>
    </p:spTree>
    <p:extLst>
      <p:ext uri="{BB962C8B-B14F-4D97-AF65-F5344CB8AC3E}">
        <p14:creationId xmlns:p14="http://schemas.microsoft.com/office/powerpoint/2010/main" val="82009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692149-4E96-3647-9591-21FA2CC2E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171270"/>
            <a:ext cx="7289800" cy="2252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</p:spTree>
    <p:extLst>
      <p:ext uri="{BB962C8B-B14F-4D97-AF65-F5344CB8AC3E}">
        <p14:creationId xmlns:p14="http://schemas.microsoft.com/office/powerpoint/2010/main" val="79978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B170E1-E2E1-E747-BB9F-967CA4FA7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02961"/>
            <a:ext cx="7289800" cy="15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3C9BBC-F3E2-0C43-BC6F-F9EF1ECE4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61464"/>
            <a:ext cx="7289800" cy="14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1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FAFBCC-DC0B-4940-A3D8-5CBE6A1F8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150300"/>
            <a:ext cx="7289800" cy="22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05C02E-6FB5-264C-B9FF-13366914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291121"/>
            <a:ext cx="7289800" cy="20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A9EA2-7A12-1649-8389-4A967532F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40874"/>
            <a:ext cx="7289800" cy="151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2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A752-6CE2-0446-B213-342A49C6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134C7-B4FD-5443-B22A-1883F68F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Simply share </a:t>
            </a:r>
            <a:r>
              <a:rPr lang="en-US" dirty="0" err="1"/>
              <a:t>ipynb</a:t>
            </a:r>
            <a:r>
              <a:rPr lang="en-US" dirty="0"/>
              <a:t> files – requires python setup with all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https://nbviewer.jupyter.org/</a:t>
            </a:r>
            <a:r>
              <a:rPr lang="en-US" dirty="0"/>
              <a:t> – renders any python notebook in a public repository as static HTML</a:t>
            </a:r>
          </a:p>
          <a:p>
            <a:pPr marL="528066" lvl="2" indent="-171450"/>
            <a:r>
              <a:rPr lang="en-US" sz="1800" dirty="0"/>
              <a:t>Can also run </a:t>
            </a:r>
            <a:r>
              <a:rPr lang="en-US" sz="1800" dirty="0" err="1"/>
              <a:t>nbviewer</a:t>
            </a:r>
            <a:r>
              <a:rPr lang="en-US" sz="1800" dirty="0"/>
              <a:t> command locally to convert notebook to an HTML/pdf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https://colab.research.google.com/</a:t>
            </a:r>
            <a:r>
              <a:rPr lang="en-US" dirty="0"/>
              <a:t> – opens any public notebook in an interactive environment (12 hour time limit)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https://mybinder.org </a:t>
            </a:r>
            <a:r>
              <a:rPr lang="en-US" dirty="0"/>
              <a:t>-  opens notebook in pre-specified environment (requires </a:t>
            </a:r>
            <a:r>
              <a:rPr lang="en-US" dirty="0" err="1"/>
              <a:t>requirements.txt</a:t>
            </a:r>
            <a:r>
              <a:rPr lang="en-US" dirty="0"/>
              <a:t> or </a:t>
            </a:r>
            <a:r>
              <a:rPr lang="en-US" dirty="0" err="1"/>
              <a:t>environment.yml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CodeOcean</a:t>
            </a:r>
            <a:r>
              <a:rPr lang="en-US" dirty="0"/>
              <a:t> – create an interactive shareable environment</a:t>
            </a:r>
          </a:p>
          <a:p>
            <a:pPr lvl="2"/>
            <a:r>
              <a:rPr lang="en-US" sz="1800" dirty="0"/>
              <a:t>More details later in the semester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0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049C-4827-7B43-A3A4-2757D225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Gravitational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BC1E-EB72-C94F-B5BE-13013363F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8045704" cy="40233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https://mybinder.org/v2/gh/losc-tutorial/LOSC_Event_tutorial/master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74D1B-0583-9847-81AA-2587E5AF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6" y="2903725"/>
            <a:ext cx="8695267" cy="27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1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CCA6-4DEE-6846-AAAE-7461C14A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50377-3B24-B949-8F59-D1C2CBDB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290055" cy="4299626"/>
          </a:xfrm>
        </p:spPr>
        <p:txBody>
          <a:bodyPr>
            <a:normAutofit/>
          </a:bodyPr>
          <a:lstStyle/>
          <a:p>
            <a:r>
              <a:rPr lang="en-US" sz="2200" b="1" dirty="0"/>
              <a:t>Features for academic research:</a:t>
            </a:r>
            <a:endParaRPr lang="en-US" sz="2200" dirty="0"/>
          </a:p>
          <a:p>
            <a:pPr lvl="1"/>
            <a:r>
              <a:rPr lang="en-US" sz="2200" dirty="0"/>
              <a:t>Interactive code execution and visualization</a:t>
            </a:r>
          </a:p>
          <a:p>
            <a:pPr lvl="2"/>
            <a:r>
              <a:rPr lang="en-US" sz="1800" dirty="0"/>
              <a:t>Allows investigation of datasets</a:t>
            </a:r>
          </a:p>
          <a:p>
            <a:pPr lvl="2"/>
            <a:r>
              <a:rPr lang="en-US" sz="1800" dirty="0"/>
              <a:t>Can build and test an analysis pipeline piece-by-piece</a:t>
            </a:r>
          </a:p>
          <a:p>
            <a:pPr lvl="1"/>
            <a:endParaRPr lang="en-US" sz="1400" dirty="0"/>
          </a:p>
          <a:p>
            <a:pPr lvl="1"/>
            <a:r>
              <a:rPr lang="en-US" sz="2200" dirty="0"/>
              <a:t>Can intersperse code with text and equations</a:t>
            </a:r>
          </a:p>
          <a:p>
            <a:pPr lvl="2"/>
            <a:r>
              <a:rPr lang="en-US" sz="1800" dirty="0"/>
              <a:t>Can explain the purpose of the analysis for your future self or for sharing with others</a:t>
            </a:r>
          </a:p>
          <a:p>
            <a:pPr lvl="2"/>
            <a:endParaRPr lang="en-US" sz="1400" dirty="0"/>
          </a:p>
          <a:p>
            <a:pPr lvl="1"/>
            <a:r>
              <a:rPr lang="en-US" sz="2200" dirty="0"/>
              <a:t>Can use multiple languages, including python and R</a:t>
            </a:r>
          </a:p>
          <a:p>
            <a:pPr lvl="1"/>
            <a:endParaRPr lang="en-US" sz="1400" dirty="0"/>
          </a:p>
          <a:p>
            <a:pPr lvl="1"/>
            <a:r>
              <a:rPr lang="en-US" sz="2200" dirty="0"/>
              <a:t>Can share static or live versions easily online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983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4BB93-5DC4-9246-82FD-B521B055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26" y="549608"/>
            <a:ext cx="4683348" cy="57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59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0D21-1967-064D-A251-529AA466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9981-F331-9B45-8F49-5289ED6F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assignment: </a:t>
            </a:r>
            <a:r>
              <a:rPr lang="en-US" dirty="0">
                <a:hlinkClick r:id="rId2"/>
              </a:rPr>
              <a:t>https://classroom.github.com/a/Mdt0U6Os</a:t>
            </a:r>
            <a:endParaRPr lang="en-US" dirty="0"/>
          </a:p>
          <a:p>
            <a:r>
              <a:rPr lang="en-US" dirty="0"/>
              <a:t>Click “Clone or Download” to get repository URL</a:t>
            </a:r>
          </a:p>
          <a:p>
            <a:r>
              <a:rPr lang="en-US" dirty="0"/>
              <a:t>In terminal, type git clone [URL] to get a local copy</a:t>
            </a:r>
          </a:p>
          <a:p>
            <a:r>
              <a:rPr lang="en-US" dirty="0"/>
              <a:t>Start </a:t>
            </a:r>
            <a:r>
              <a:rPr lang="en-US" dirty="0" err="1"/>
              <a:t>Jupyter</a:t>
            </a:r>
            <a:r>
              <a:rPr lang="en-US" dirty="0"/>
              <a:t> Lab through Anaconda Navigator, open </a:t>
            </a:r>
            <a:r>
              <a:rPr lang="en-US" dirty="0" err="1"/>
              <a:t>Exercises.ipynb</a:t>
            </a:r>
            <a:endParaRPr lang="en-US" dirty="0"/>
          </a:p>
          <a:p>
            <a:r>
              <a:rPr lang="en-US" dirty="0"/>
              <a:t>When done, save </a:t>
            </a:r>
            <a:r>
              <a:rPr lang="en-US" dirty="0" err="1"/>
              <a:t>Exercises.ipynb</a:t>
            </a:r>
            <a:r>
              <a:rPr lang="en-US" dirty="0"/>
              <a:t>. In a terminal in the same folder:</a:t>
            </a:r>
          </a:p>
          <a:p>
            <a:pPr lvl="1"/>
            <a:r>
              <a:rPr lang="en-US" sz="2000" dirty="0"/>
              <a:t>git add </a:t>
            </a:r>
            <a:r>
              <a:rPr lang="en-US" sz="2000" dirty="0" err="1"/>
              <a:t>Exercises.ipynb</a:t>
            </a:r>
            <a:endParaRPr lang="en-US" sz="2000" dirty="0"/>
          </a:p>
          <a:p>
            <a:pPr lvl="1"/>
            <a:r>
              <a:rPr lang="en-US" sz="2000" dirty="0"/>
              <a:t>git commit –m "Complete”</a:t>
            </a:r>
          </a:p>
          <a:p>
            <a:pPr lvl="1"/>
            <a:r>
              <a:rPr lang="en-US" sz="2000" dirty="0"/>
              <a:t>git push</a:t>
            </a:r>
          </a:p>
          <a:p>
            <a:r>
              <a:rPr lang="en-US" dirty="0"/>
              <a:t>[We will discuss what these commands mean next class!]</a:t>
            </a:r>
          </a:p>
        </p:txBody>
      </p:sp>
    </p:spTree>
    <p:extLst>
      <p:ext uri="{BB962C8B-B14F-4D97-AF65-F5344CB8AC3E}">
        <p14:creationId xmlns:p14="http://schemas.microsoft.com/office/powerpoint/2010/main" val="69991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0A849-C830-0E4A-B4F0-3CE6C8B3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0" y="196190"/>
            <a:ext cx="7787819" cy="64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0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5657-2F6A-4947-9192-4DC91B13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69-D82E-1642-9724-23F94FF9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1988 – Mathematica 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EF85-9E5C-3D4A-AD4C-1D2A775F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73" y="2805686"/>
            <a:ext cx="4222499" cy="34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5657-2F6A-4947-9192-4DC91B13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69-D82E-1642-9724-23F94FF9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1988 – Mathematica notebooks</a:t>
            </a:r>
          </a:p>
          <a:p>
            <a:r>
              <a:rPr lang="en-US" dirty="0"/>
              <a:t>2001 – Fernando Pérez (Physics grad student) starts python notebooks</a:t>
            </a:r>
          </a:p>
          <a:p>
            <a:r>
              <a:rPr lang="en-US" dirty="0"/>
              <a:t>2014 – Notebooks support multiple multiple kernels (R, Julia, 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87EF9-7926-AA4F-9529-6BDA70E6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83" y="3714865"/>
            <a:ext cx="6051479" cy="29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50E2-9D6C-6B44-925A-836D2C4C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3F13D-8C41-6D48-9999-5780229D6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938" y="2286000"/>
            <a:ext cx="71306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6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D176-0EB3-7048-90EA-DF6DE519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BF19-DA0D-7B43-AD53-B6E2D729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ipynb</a:t>
            </a:r>
            <a:r>
              <a:rPr lang="en-US" dirty="0"/>
              <a:t> notebook files are actually just plain-text JSON files</a:t>
            </a:r>
          </a:p>
          <a:p>
            <a:r>
              <a:rPr lang="en-US" dirty="0"/>
              <a:t>There are fields for the content of each cell, its metadata, and its outputs</a:t>
            </a:r>
          </a:p>
          <a:p>
            <a:r>
              <a:rPr lang="en-US" dirty="0"/>
              <a:t>Images base64-encoded into a text string</a:t>
            </a:r>
          </a:p>
        </p:txBody>
      </p:sp>
    </p:spTree>
    <p:extLst>
      <p:ext uri="{BB962C8B-B14F-4D97-AF65-F5344CB8AC3E}">
        <p14:creationId xmlns:p14="http://schemas.microsoft.com/office/powerpoint/2010/main" val="100136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D176-0EB3-7048-90EA-DF6DE519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BF19-DA0D-7B43-AD53-B6E2D729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{"cells": [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"code", "</a:t>
            </a:r>
            <a:r>
              <a:rPr lang="en-US" sz="1200" dirty="0" err="1"/>
              <a:t>execution_count</a:t>
            </a:r>
            <a:r>
              <a:rPr lang="en-US" sz="1200" dirty="0"/>
              <a:t>": 1, "metadata": {}, "outputs": [],</a:t>
            </a:r>
          </a:p>
          <a:p>
            <a:r>
              <a:rPr lang="en-US" sz="1200" dirty="0"/>
              <a:t>   "source": ["import </a:t>
            </a:r>
            <a:r>
              <a:rPr lang="en-US" sz="1200" dirty="0" err="1"/>
              <a:t>numpy</a:t>
            </a:r>
            <a:r>
              <a:rPr lang="en-US" sz="1200" dirty="0"/>
              <a:t> as np\n",]},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"markdown", "metadata": {},</a:t>
            </a:r>
          </a:p>
          <a:p>
            <a:r>
              <a:rPr lang="en-US" sz="1200" dirty="0"/>
              <a:t>   "source": ["First we can train a linear nu-SVM."]},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"code", "</a:t>
            </a:r>
            <a:r>
              <a:rPr lang="en-US" sz="1200" dirty="0" err="1"/>
              <a:t>execution_count</a:t>
            </a:r>
            <a:r>
              <a:rPr lang="en-US" sz="1200" dirty="0"/>
              <a:t>": 2, "metadata": {},</a:t>
            </a:r>
          </a:p>
          <a:p>
            <a:r>
              <a:rPr lang="en-US" sz="1200" dirty="0"/>
              <a:t>   "outputs": [ {"name": "</a:t>
            </a:r>
            <a:r>
              <a:rPr lang="en-US" sz="1200" dirty="0" err="1"/>
              <a:t>stdout</a:t>
            </a:r>
            <a:r>
              <a:rPr lang="en-US" sz="1200" dirty="0"/>
              <a:t>", "</a:t>
            </a:r>
            <a:r>
              <a:rPr lang="en-US" sz="1200" dirty="0" err="1"/>
              <a:t>output_type</a:t>
            </a:r>
            <a:r>
              <a:rPr lang="en-US" sz="1200" dirty="0"/>
              <a:t>": "stream", "text": ["Linear SVM Accuracy:  0.712\n"]}],</a:t>
            </a:r>
          </a:p>
          <a:p>
            <a:r>
              <a:rPr lang="en-US" sz="1200" dirty="0"/>
              <a:t>   "source": ["</a:t>
            </a: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NuSVC</a:t>
            </a:r>
            <a:r>
              <a:rPr lang="en-US" sz="1200" dirty="0"/>
              <a:t>(kernel='linear')\n",</a:t>
            </a:r>
          </a:p>
          <a:p>
            <a:r>
              <a:rPr lang="en-US" sz="1200" dirty="0"/>
              <a:t>                 "</a:t>
            </a:r>
            <a:r>
              <a:rPr lang="en-US" sz="1200" dirty="0" err="1"/>
              <a:t>clf.fit</a:t>
            </a:r>
            <a:r>
              <a:rPr lang="en-US" sz="1200" dirty="0"/>
              <a:t>(train, labels)\n",</a:t>
            </a:r>
          </a:p>
          <a:p>
            <a:r>
              <a:rPr lang="en-US" sz="1200" dirty="0"/>
              <a:t>                 "</a:t>
            </a:r>
            <a:r>
              <a:rPr lang="en-US" sz="1200" dirty="0" err="1"/>
              <a:t>lin_conf</a:t>
            </a:r>
            <a:r>
              <a:rPr lang="en-US" sz="1200" dirty="0"/>
              <a:t> = </a:t>
            </a:r>
            <a:r>
              <a:rPr lang="en-US" sz="1200" dirty="0" err="1"/>
              <a:t>confusion_matrix</a:t>
            </a:r>
            <a:r>
              <a:rPr lang="en-US" sz="1200" dirty="0"/>
              <a:t>(labels, </a:t>
            </a:r>
            <a:r>
              <a:rPr lang="en-US" sz="1200" dirty="0" err="1"/>
              <a:t>clf.predict</a:t>
            </a:r>
            <a:r>
              <a:rPr lang="en-US" sz="1200" dirty="0"/>
              <a:t>(test))\n",</a:t>
            </a:r>
          </a:p>
          <a:p>
            <a:r>
              <a:rPr lang="en-US" sz="1200" dirty="0"/>
              <a:t>                 "print('Linear SVM Accuracy: ', </a:t>
            </a:r>
            <a:r>
              <a:rPr lang="en-US" sz="1200" dirty="0" err="1"/>
              <a:t>accuracy_score</a:t>
            </a:r>
            <a:r>
              <a:rPr lang="en-US" sz="1200" dirty="0"/>
              <a:t>(labels, </a:t>
            </a:r>
            <a:r>
              <a:rPr lang="en-US" sz="1200" dirty="0" err="1"/>
              <a:t>pred_labels</a:t>
            </a:r>
            <a:r>
              <a:rPr lang="en-US" sz="1200" dirty="0"/>
              <a:t>))"]}</a:t>
            </a:r>
          </a:p>
          <a:p>
            <a:pPr marL="0" indent="0">
              <a:buNone/>
            </a:pPr>
            <a:r>
              <a:rPr lang="en-US" sz="1200" dirty="0"/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80821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F6ED-6B10-2E4C-BD5C-532462A1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5BB32-50EA-6041-815D-E03FA8B3A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94" y="2286000"/>
            <a:ext cx="715151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8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7337</TotalTime>
  <Words>746</Words>
  <Application>Microsoft Macintosh PowerPoint</Application>
  <PresentationFormat>On-screen Show (4:3)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Tw Cen MT</vt:lpstr>
      <vt:lpstr>Tw Cen MT Condensed</vt:lpstr>
      <vt:lpstr>Wingdings 3</vt:lpstr>
      <vt:lpstr>Integral</vt:lpstr>
      <vt:lpstr>Notebooks for python and R </vt:lpstr>
      <vt:lpstr>Jupyter Notebooks</vt:lpstr>
      <vt:lpstr>PowerPoint Presentation</vt:lpstr>
      <vt:lpstr>History</vt:lpstr>
      <vt:lpstr>History</vt:lpstr>
      <vt:lpstr>Jupyter architecture</vt:lpstr>
      <vt:lpstr>Ipynb Files</vt:lpstr>
      <vt:lpstr>Ipynb Files</vt:lpstr>
      <vt:lpstr>Jupyterlab</vt:lpstr>
      <vt:lpstr>IPython Magic</vt:lpstr>
      <vt:lpstr>Markdown</vt:lpstr>
      <vt:lpstr>Markdown</vt:lpstr>
      <vt:lpstr>Markdown</vt:lpstr>
      <vt:lpstr>Markdown</vt:lpstr>
      <vt:lpstr>Markdown</vt:lpstr>
      <vt:lpstr>Markdown</vt:lpstr>
      <vt:lpstr>Markdown</vt:lpstr>
      <vt:lpstr>Sharing notebooks</vt:lpstr>
      <vt:lpstr>Detection of Gravitational Waves</vt:lpstr>
      <vt:lpstr>PowerPoint Presentation</vt:lpstr>
      <vt:lpstr>Lab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29</cp:revision>
  <dcterms:created xsi:type="dcterms:W3CDTF">2019-07-11T19:59:44Z</dcterms:created>
  <dcterms:modified xsi:type="dcterms:W3CDTF">2019-09-13T19:50:53Z</dcterms:modified>
</cp:coreProperties>
</file>